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3"/>
  </p:notesMasterIdLst>
  <p:sldIdLst>
    <p:sldId id="257" r:id="rId2"/>
    <p:sldId id="271" r:id="rId3"/>
    <p:sldId id="306" r:id="rId4"/>
    <p:sldId id="307" r:id="rId5"/>
    <p:sldId id="309" r:id="rId6"/>
    <p:sldId id="288" r:id="rId7"/>
    <p:sldId id="313" r:id="rId8"/>
    <p:sldId id="314" r:id="rId9"/>
    <p:sldId id="315" r:id="rId10"/>
    <p:sldId id="316" r:id="rId11"/>
    <p:sldId id="317" r:id="rId12"/>
    <p:sldId id="312" r:id="rId13"/>
    <p:sldId id="310" r:id="rId14"/>
    <p:sldId id="289" r:id="rId15"/>
    <p:sldId id="290" r:id="rId16"/>
    <p:sldId id="291" r:id="rId17"/>
    <p:sldId id="311" r:id="rId18"/>
    <p:sldId id="292" r:id="rId19"/>
    <p:sldId id="293" r:id="rId20"/>
    <p:sldId id="294" r:id="rId21"/>
    <p:sldId id="308" r:id="rId22"/>
  </p:sldIdLst>
  <p:sldSz cx="15122525" cy="10693400"/>
  <p:notesSz cx="6858000" cy="9144000"/>
  <p:embeddedFontLst>
    <p:embeddedFont>
      <p:font typeface="Yoon 윤고딕 520_TT" pitchFamily="18" charset="-127"/>
      <p:regular r:id="rId24"/>
    </p:embeddedFont>
    <p:embeddedFont>
      <p:font typeface="-윤고딕340" pitchFamily="18" charset="-127"/>
      <p:regular r:id="rId25"/>
    </p:embeddedFont>
    <p:embeddedFont>
      <p:font typeface="HY강M" pitchFamily="18" charset="-127"/>
      <p:regular r:id="rId26"/>
    </p:embeddedFont>
    <p:embeddedFont>
      <p:font typeface="-윤고딕110" pitchFamily="18" charset="-127"/>
      <p:regular r:id="rId27"/>
    </p:embeddedFont>
    <p:embeddedFont>
      <p:font typeface="맑은 고딕" pitchFamily="50" charset="-127"/>
      <p:regular r:id="rId28"/>
      <p:bold r:id="rId29"/>
    </p:embeddedFont>
  </p:embeddedFontLst>
  <p:defaultTextStyle>
    <a:defPPr>
      <a:defRPr lang="ko-KR"/>
    </a:defPPr>
    <a:lvl1pPr marL="0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7555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75110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12665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50220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87775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25330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62885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900440" algn="l" defTabSz="1475110" rtl="0" eaLnBrk="1" latinLnBrk="1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>
          <p15:clr>
            <a:srgbClr val="A4A3A4"/>
          </p15:clr>
        </p15:guide>
        <p15:guide id="2" orient="horz" pos="193">
          <p15:clr>
            <a:srgbClr val="A4A3A4"/>
          </p15:clr>
        </p15:guide>
        <p15:guide id="3" orient="horz" pos="6543">
          <p15:clr>
            <a:srgbClr val="A4A3A4"/>
          </p15:clr>
        </p15:guide>
        <p15:guide id="4" orient="horz" pos="465">
          <p15:clr>
            <a:srgbClr val="A4A3A4"/>
          </p15:clr>
        </p15:guide>
        <p15:guide id="5" pos="4763">
          <p15:clr>
            <a:srgbClr val="A4A3A4"/>
          </p15:clr>
        </p15:guide>
        <p15:guide id="6" pos="454">
          <p15:clr>
            <a:srgbClr val="A4A3A4"/>
          </p15:clr>
        </p15:guide>
        <p15:guide id="7" pos="9072">
          <p15:clr>
            <a:srgbClr val="A4A3A4"/>
          </p15:clr>
        </p15:guide>
        <p15:guide id="8" pos="227">
          <p15:clr>
            <a:srgbClr val="A4A3A4"/>
          </p15:clr>
        </p15:guide>
        <p15:guide id="9" pos="92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E49"/>
    <a:srgbClr val="FFFF99"/>
    <a:srgbClr val="FFFFCC"/>
    <a:srgbClr val="021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3" autoAdjust="0"/>
  </p:normalViewPr>
  <p:slideViewPr>
    <p:cSldViewPr snapToObjects="1">
      <p:cViewPr>
        <p:scale>
          <a:sx n="70" d="100"/>
          <a:sy n="70" d="100"/>
        </p:scale>
        <p:origin x="-1392" y="-72"/>
      </p:cViewPr>
      <p:guideLst>
        <p:guide orient="horz" pos="3368"/>
        <p:guide orient="horz" pos="193"/>
        <p:guide orient="horz" pos="6543"/>
        <p:guide orient="horz" pos="465"/>
        <p:guide orient="horz" pos="6090"/>
        <p:guide orient="horz" pos="1780"/>
        <p:guide pos="4763"/>
        <p:guide pos="454"/>
        <p:guide pos="9072"/>
        <p:guide pos="227"/>
        <p:guide pos="9299"/>
        <p:guide pos="114"/>
        <p:guide pos="94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3C005-D57E-4D0E-9442-5F5C968EA585}" type="datetimeFigureOut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32085-EA49-4870-9B4D-EB201065F4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57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32085-EA49-4870-9B4D-EB201065F44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86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32085-EA49-4870-9B4D-EB201065F44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98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32085-EA49-4870-9B4D-EB201065F44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98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32085-EA49-4870-9B4D-EB201065F44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98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32085-EA49-4870-9B4D-EB201065F44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985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32085-EA49-4870-9B4D-EB201065F44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98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34190" y="3321887"/>
            <a:ext cx="12854146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68379" y="6059593"/>
            <a:ext cx="10585768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9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4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9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F029-6BCC-44E6-9ADE-297058BC454B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83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1261-D103-4459-BBE5-B92B02B611C9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13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8133903" y="668338"/>
            <a:ext cx="5626314" cy="142256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49711" y="668338"/>
            <a:ext cx="16632153" cy="142256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B29-B94D-48B3-9849-8DBC403E2CB4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21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F62-B606-456C-88E9-2272127605DC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94575" y="6871500"/>
            <a:ext cx="1285414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194575" y="4532320"/>
            <a:ext cx="12854146" cy="233918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4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490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23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498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2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471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16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996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2AA2-AD19-483C-9D73-E24489F96361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50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49711" y="3891210"/>
            <a:ext cx="11129234" cy="11002816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630985" y="3891210"/>
            <a:ext cx="11129232" cy="11002816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AC0D-FC3F-4568-A95F-7BBF77ECD06E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929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56126" y="2393639"/>
            <a:ext cx="6681741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453" indent="0">
              <a:buNone/>
              <a:defRPr sz="3200" b="1"/>
            </a:lvl2pPr>
            <a:lvl3pPr marL="1474905" indent="0">
              <a:buNone/>
              <a:defRPr sz="2900" b="1"/>
            </a:lvl3pPr>
            <a:lvl4pPr marL="2212359" indent="0">
              <a:buNone/>
              <a:defRPr sz="2600" b="1"/>
            </a:lvl4pPr>
            <a:lvl5pPr marL="2949810" indent="0">
              <a:buNone/>
              <a:defRPr sz="2600" b="1"/>
            </a:lvl5pPr>
            <a:lvl6pPr marL="3687264" indent="0">
              <a:buNone/>
              <a:defRPr sz="2600" b="1"/>
            </a:lvl6pPr>
            <a:lvl7pPr marL="4424717" indent="0">
              <a:buNone/>
              <a:defRPr sz="2600" b="1"/>
            </a:lvl7pPr>
            <a:lvl8pPr marL="5162169" indent="0">
              <a:buNone/>
              <a:defRPr sz="2600" b="1"/>
            </a:lvl8pPr>
            <a:lvl9pPr marL="5899622" indent="0">
              <a:buNone/>
              <a:defRPr sz="2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56126" y="3391194"/>
            <a:ext cx="6681741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7682035" y="2393639"/>
            <a:ext cx="6684366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453" indent="0">
              <a:buNone/>
              <a:defRPr sz="3200" b="1"/>
            </a:lvl2pPr>
            <a:lvl3pPr marL="1474905" indent="0">
              <a:buNone/>
              <a:defRPr sz="2900" b="1"/>
            </a:lvl3pPr>
            <a:lvl4pPr marL="2212359" indent="0">
              <a:buNone/>
              <a:defRPr sz="2600" b="1"/>
            </a:lvl4pPr>
            <a:lvl5pPr marL="2949810" indent="0">
              <a:buNone/>
              <a:defRPr sz="2600" b="1"/>
            </a:lvl5pPr>
            <a:lvl6pPr marL="3687264" indent="0">
              <a:buNone/>
              <a:defRPr sz="2600" b="1"/>
            </a:lvl6pPr>
            <a:lvl7pPr marL="4424717" indent="0">
              <a:buNone/>
              <a:defRPr sz="2600" b="1"/>
            </a:lvl7pPr>
            <a:lvl8pPr marL="5162169" indent="0">
              <a:buNone/>
              <a:defRPr sz="2600" b="1"/>
            </a:lvl8pPr>
            <a:lvl9pPr marL="5899622" indent="0">
              <a:buNone/>
              <a:defRPr sz="2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7682035" y="3391194"/>
            <a:ext cx="6684366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33AD6-868D-4E80-8E2C-C4BA871E1B72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08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84BD-3C6F-4E0E-B769-301705993DA3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222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5796968" y="9911200"/>
            <a:ext cx="3528589" cy="569325"/>
          </a:xfrm>
        </p:spPr>
        <p:txBody>
          <a:bodyPr/>
          <a:lstStyle>
            <a:lvl1pPr algn="ctr">
              <a:defRPr/>
            </a:lvl1pPr>
          </a:lstStyle>
          <a:p>
            <a:fld id="{F9914E30-4F8A-4372-9417-0600BD6CF616}" type="datetime1">
              <a:rPr lang="ko-KR" altLang="en-US" smtClean="0"/>
              <a:pPr/>
              <a:t>2019-05-22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720725" y="9911200"/>
            <a:ext cx="4788800" cy="5693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4401800" y="10127000"/>
            <a:ext cx="717991" cy="569325"/>
          </a:xfrm>
        </p:spPr>
        <p:txBody>
          <a:bodyPr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defRPr>
            </a:lvl1pPr>
          </a:lstStyle>
          <a:p>
            <a:fld id="{8AC632C5-F099-4DD9-A415-AF2CF42E945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5" name="바닥글 개체 틀 2"/>
          <p:cNvSpPr txBox="1">
            <a:spLocks/>
          </p:cNvSpPr>
          <p:nvPr userDrawn="1"/>
        </p:nvSpPr>
        <p:spPr>
          <a:xfrm>
            <a:off x="2772463" y="7542944"/>
            <a:ext cx="4788800" cy="569325"/>
          </a:xfrm>
          <a:prstGeom prst="rect">
            <a:avLst/>
          </a:prstGeom>
        </p:spPr>
        <p:txBody>
          <a:bodyPr vert="horz" lIns="147490" tIns="73746" rIns="147490" bIns="73746" rtlCol="0" anchor="ctr"/>
          <a:lstStyle>
            <a:defPPr>
              <a:defRPr lang="ko-KR"/>
            </a:defPPr>
            <a:lvl1pPr marL="0" algn="ctr" defTabSz="1475110" rtl="0" eaLnBrk="1" latinLnBrk="1" hangingPunct="1"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7555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75110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2665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50220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7775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5330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62885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00440" algn="l" defTabSz="1475110" rtl="0" eaLnBrk="1" latinLnBrk="1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885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6128" y="425756"/>
            <a:ext cx="4975207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912487" y="425758"/>
            <a:ext cx="8453912" cy="9126521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56128" y="2237696"/>
            <a:ext cx="4975207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453" indent="0">
              <a:buNone/>
              <a:defRPr sz="1900"/>
            </a:lvl2pPr>
            <a:lvl3pPr marL="1474905" indent="0">
              <a:buNone/>
              <a:defRPr sz="1600"/>
            </a:lvl3pPr>
            <a:lvl4pPr marL="2212359" indent="0">
              <a:buNone/>
              <a:defRPr sz="1500"/>
            </a:lvl4pPr>
            <a:lvl5pPr marL="2949810" indent="0">
              <a:buNone/>
              <a:defRPr sz="1500"/>
            </a:lvl5pPr>
            <a:lvl6pPr marL="3687264" indent="0">
              <a:buNone/>
              <a:defRPr sz="1500"/>
            </a:lvl6pPr>
            <a:lvl7pPr marL="4424717" indent="0">
              <a:buNone/>
              <a:defRPr sz="1500"/>
            </a:lvl7pPr>
            <a:lvl8pPr marL="5162169" indent="0">
              <a:buNone/>
              <a:defRPr sz="1500"/>
            </a:lvl8pPr>
            <a:lvl9pPr marL="5899622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E4A8-8475-4809-99B0-4344CA60D3A4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23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64121" y="7485380"/>
            <a:ext cx="9073515" cy="88369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964121" y="955475"/>
            <a:ext cx="9073515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453" indent="0">
              <a:buNone/>
              <a:defRPr sz="4500"/>
            </a:lvl2pPr>
            <a:lvl3pPr marL="1474905" indent="0">
              <a:buNone/>
              <a:defRPr sz="3900"/>
            </a:lvl3pPr>
            <a:lvl4pPr marL="2212359" indent="0">
              <a:buNone/>
              <a:defRPr sz="3200"/>
            </a:lvl4pPr>
            <a:lvl5pPr marL="2949810" indent="0">
              <a:buNone/>
              <a:defRPr sz="3200"/>
            </a:lvl5pPr>
            <a:lvl6pPr marL="3687264" indent="0">
              <a:buNone/>
              <a:defRPr sz="3200"/>
            </a:lvl6pPr>
            <a:lvl7pPr marL="4424717" indent="0">
              <a:buNone/>
              <a:defRPr sz="3200"/>
            </a:lvl7pPr>
            <a:lvl8pPr marL="5162169" indent="0">
              <a:buNone/>
              <a:defRPr sz="3200"/>
            </a:lvl8pPr>
            <a:lvl9pPr marL="5899622" indent="0">
              <a:buNone/>
              <a:defRPr sz="32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964121" y="8369071"/>
            <a:ext cx="9073515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453" indent="0">
              <a:buNone/>
              <a:defRPr sz="1900"/>
            </a:lvl2pPr>
            <a:lvl3pPr marL="1474905" indent="0">
              <a:buNone/>
              <a:defRPr sz="1600"/>
            </a:lvl3pPr>
            <a:lvl4pPr marL="2212359" indent="0">
              <a:buNone/>
              <a:defRPr sz="1500"/>
            </a:lvl4pPr>
            <a:lvl5pPr marL="2949810" indent="0">
              <a:buNone/>
              <a:defRPr sz="1500"/>
            </a:lvl5pPr>
            <a:lvl6pPr marL="3687264" indent="0">
              <a:buNone/>
              <a:defRPr sz="1500"/>
            </a:lvl6pPr>
            <a:lvl7pPr marL="4424717" indent="0">
              <a:buNone/>
              <a:defRPr sz="1500"/>
            </a:lvl7pPr>
            <a:lvl8pPr marL="5162169" indent="0">
              <a:buNone/>
              <a:defRPr sz="1500"/>
            </a:lvl8pPr>
            <a:lvl9pPr marL="5899622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EB3E-F919-4C95-A289-9DBE90218F9E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30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  <a:prstGeom prst="rect">
            <a:avLst/>
          </a:prstGeom>
        </p:spPr>
        <p:txBody>
          <a:bodyPr vert="horz" lIns="147490" tIns="73746" rIns="147490" bIns="7374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56126" y="2495127"/>
            <a:ext cx="13610273" cy="7057150"/>
          </a:xfrm>
          <a:prstGeom prst="rect">
            <a:avLst/>
          </a:prstGeom>
        </p:spPr>
        <p:txBody>
          <a:bodyPr vert="horz" lIns="147490" tIns="73746" rIns="147490" bIns="7374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756126" y="9911200"/>
            <a:ext cx="3528589" cy="569325"/>
          </a:xfrm>
          <a:prstGeom prst="rect">
            <a:avLst/>
          </a:prstGeom>
        </p:spPr>
        <p:txBody>
          <a:bodyPr vert="horz" lIns="147490" tIns="73746" rIns="147490" bIns="7374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5B51-58D0-4461-A9F4-2767266A973B}" type="datetime1">
              <a:rPr lang="ko-KR" altLang="en-US" smtClean="0"/>
              <a:t>2019-05-22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5166863" y="9911200"/>
            <a:ext cx="4788800" cy="569325"/>
          </a:xfrm>
          <a:prstGeom prst="rect">
            <a:avLst/>
          </a:prstGeom>
        </p:spPr>
        <p:txBody>
          <a:bodyPr vert="horz" lIns="147490" tIns="73746" rIns="147490" bIns="7374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837811" y="9911200"/>
            <a:ext cx="3528589" cy="569325"/>
          </a:xfrm>
          <a:prstGeom prst="rect">
            <a:avLst/>
          </a:prstGeom>
        </p:spPr>
        <p:txBody>
          <a:bodyPr vert="horz" lIns="147490" tIns="73746" rIns="147490" bIns="7374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632C5-F099-4DD9-A415-AF2CF42E94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73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1474905" rtl="0" eaLnBrk="1" latinLnBrk="1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089" indent="-553089" algn="l" defTabSz="1474905" rtl="0" eaLnBrk="1" latinLnBrk="1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361" indent="-460907" algn="l" defTabSz="1474905" rtl="0" eaLnBrk="1" latinLnBrk="1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633" indent="-368728" algn="l" defTabSz="1474905" rtl="0" eaLnBrk="1" latinLnBrk="1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085" indent="-368728" algn="l" defTabSz="1474905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538" indent="-368728" algn="l" defTabSz="1474905" rtl="0" eaLnBrk="1" latinLnBrk="1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5991" indent="-368728" algn="l" defTabSz="147490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443" indent="-368728" algn="l" defTabSz="147490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30897" indent="-368728" algn="l" defTabSz="147490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8348" indent="-368728" algn="l" defTabSz="147490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453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4905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359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49810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264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4717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169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99622" algn="l" defTabSz="1474905" rtl="0" eaLnBrk="1" latinLnBrk="1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79B4-C565-45D4-8E89-9CA327631D7D}" type="datetime5">
              <a:rPr lang="ko-KR" altLang="en-US" sz="1700" b="1" smtClean="0">
                <a:solidFill>
                  <a:schemeClr val="bg1">
                    <a:lumMod val="75000"/>
                  </a:schemeClr>
                </a:solidFill>
              </a:rPr>
              <a:t>2019/5/22</a:t>
            </a:fld>
            <a:endParaRPr lang="ko-KR" altLang="en-US" sz="17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2407" y="3222464"/>
            <a:ext cx="3137711" cy="3240000"/>
          </a:xfrm>
          <a:prstGeom prst="rect">
            <a:avLst/>
          </a:prstGeom>
          <a:noFill/>
          <a:effectLst>
            <a:reflection blurRad="6350" stA="10000" endPos="92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4592" y="9667874"/>
            <a:ext cx="3533340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INTERIOR DESIGN PROPOSAL by SUUM</a:t>
            </a:r>
            <a:endParaRPr lang="ko-KR" altLang="en-US" sz="1500" b="1" dirty="0">
              <a:solidFill>
                <a:schemeClr val="bg1">
                  <a:lumMod val="50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4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794" r="4759" b="2867"/>
          <a:stretch/>
        </p:blipFill>
        <p:spPr bwMode="auto">
          <a:xfrm>
            <a:off x="720725" y="612775"/>
            <a:ext cx="136810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Elevation _ C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999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794" r="4759" b="2867"/>
          <a:stretch/>
        </p:blipFill>
        <p:spPr bwMode="auto">
          <a:xfrm>
            <a:off x="720724" y="612775"/>
            <a:ext cx="136810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Elevation _ D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26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7741" r="1188" b="12025"/>
          <a:stretch/>
        </p:blipFill>
        <p:spPr bwMode="auto">
          <a:xfrm>
            <a:off x="180975" y="2825750"/>
            <a:ext cx="14760576" cy="68421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Facade View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07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2" y="1818308"/>
            <a:ext cx="14768746" cy="83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Perspective _ Front View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자유형 1"/>
          <p:cNvSpPr/>
          <p:nvPr/>
        </p:nvSpPr>
        <p:spPr>
          <a:xfrm>
            <a:off x="150125" y="2115403"/>
            <a:ext cx="14794174" cy="7983940"/>
          </a:xfrm>
          <a:custGeom>
            <a:avLst/>
            <a:gdLst>
              <a:gd name="connsiteX0" fmla="*/ 0 w 14794174"/>
              <a:gd name="connsiteY0" fmla="*/ 0 h 7983940"/>
              <a:gd name="connsiteX1" fmla="*/ 14794174 w 14794174"/>
              <a:gd name="connsiteY1" fmla="*/ 1596788 h 7983940"/>
              <a:gd name="connsiteX2" fmla="*/ 14794174 w 14794174"/>
              <a:gd name="connsiteY2" fmla="*/ 6387152 h 7983940"/>
              <a:gd name="connsiteX3" fmla="*/ 13648 w 14794174"/>
              <a:gd name="connsiteY3" fmla="*/ 7983940 h 7983940"/>
              <a:gd name="connsiteX4" fmla="*/ 0 w 14794174"/>
              <a:gd name="connsiteY4" fmla="*/ 0 h 79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4174" h="7983940">
                <a:moveTo>
                  <a:pt x="0" y="0"/>
                </a:moveTo>
                <a:lnTo>
                  <a:pt x="14794174" y="1596788"/>
                </a:lnTo>
                <a:lnTo>
                  <a:pt x="14794174" y="6387152"/>
                </a:lnTo>
                <a:lnTo>
                  <a:pt x="13648" y="7983940"/>
                </a:lnTo>
                <a:cubicBezTo>
                  <a:pt x="9099" y="5322627"/>
                  <a:pt x="4549" y="2661313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76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7740" r="1197" b="12026"/>
          <a:stretch/>
        </p:blipFill>
        <p:spPr bwMode="auto">
          <a:xfrm>
            <a:off x="180975" y="2825750"/>
            <a:ext cx="14760576" cy="68421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Perspective _ Front View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06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Perspective _ Left View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9883" r="1188" b="9883"/>
          <a:stretch/>
        </p:blipFill>
        <p:spPr bwMode="auto">
          <a:xfrm>
            <a:off x="180975" y="2825750"/>
            <a:ext cx="14760576" cy="68421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58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13022" r="1188" b="6744"/>
          <a:stretch/>
        </p:blipFill>
        <p:spPr bwMode="auto">
          <a:xfrm>
            <a:off x="180975" y="2825750"/>
            <a:ext cx="14760576" cy="68421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Perspective _ Right View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62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Column Display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793" y="1758430"/>
            <a:ext cx="2878646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9394" y="1758430"/>
            <a:ext cx="3175862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98627" y="9344710"/>
            <a:ext cx="26436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History or Concept Display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72532" y="9344710"/>
            <a:ext cx="15295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Logo Display</a:t>
            </a:r>
          </a:p>
        </p:txBody>
      </p:sp>
    </p:spTree>
    <p:extLst>
      <p:ext uri="{BB962C8B-B14F-4D97-AF65-F5344CB8AC3E}">
        <p14:creationId xmlns:p14="http://schemas.microsoft.com/office/powerpoint/2010/main" val="15692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675" y="1452413"/>
            <a:ext cx="2766537" cy="360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Furniture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6415" y="5346700"/>
            <a:ext cx="11160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Counter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02" y="1479403"/>
            <a:ext cx="3627438" cy="340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02" y="6066780"/>
            <a:ext cx="1976438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9570" y="6066779"/>
            <a:ext cx="3458746" cy="336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108534" y="5346700"/>
            <a:ext cx="18208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Sofa + Tea 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1515" y="9667875"/>
            <a:ext cx="15440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ACC Shelves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60751" y="9667875"/>
            <a:ext cx="1316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Showcase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31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98" y="3186700"/>
            <a:ext cx="271107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Furniture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0878" y="7901275"/>
            <a:ext cx="1598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Single hanger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602" y="3181286"/>
            <a:ext cx="336930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54" y="3186700"/>
            <a:ext cx="2929562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52548" y="7901275"/>
            <a:ext cx="12025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T hanger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05608" y="7901275"/>
            <a:ext cx="15352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2Way hanger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71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20724" y="306389"/>
            <a:ext cx="6400165" cy="71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CONTENTS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436898" y="4986660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0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156989" y="4986660"/>
            <a:ext cx="432047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500" b="1" dirty="0" smtClean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5~21</a:t>
            </a:r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156988" y="5716633"/>
            <a:ext cx="4320470" cy="1430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Zoning Plan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Floor Plan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Elevation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Facade View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Perspective View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Column Display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Furniture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436898" y="4266660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02.</a:t>
            </a:r>
            <a:endParaRPr lang="ko-KR" altLang="en-US" sz="30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156989" y="4266660"/>
            <a:ext cx="432047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Design Concept </a:t>
            </a:r>
            <a:r>
              <a:rPr lang="en-US" altLang="ko-KR" sz="1500" b="1" dirty="0" smtClean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436898" y="3532320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01.</a:t>
            </a:r>
            <a:endParaRPr lang="ko-KR" altLang="en-US" sz="30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156989" y="3532320"/>
            <a:ext cx="432047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Marketing Research </a:t>
            </a:r>
            <a:r>
              <a:rPr lang="en-US" altLang="ko-KR" sz="1500" b="1" dirty="0" smtClean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5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Furniture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2399" y="7901275"/>
            <a:ext cx="1598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Single hanger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5269" y="7901275"/>
            <a:ext cx="11208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Shelves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12620" y="7901275"/>
            <a:ext cx="14991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Bag Shelves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2570" y="3107718"/>
            <a:ext cx="3384376" cy="426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3070" y="3896397"/>
            <a:ext cx="3425218" cy="36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421" y="3839815"/>
            <a:ext cx="33115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70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Furniture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4969" y="3114452"/>
            <a:ext cx="426852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3334" y="3114452"/>
            <a:ext cx="450725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36501" y="7901275"/>
            <a:ext cx="22183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altLang="ko-K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Monitor Display Table</a:t>
            </a:r>
          </a:p>
        </p:txBody>
      </p:sp>
    </p:spTree>
    <p:extLst>
      <p:ext uri="{BB962C8B-B14F-4D97-AF65-F5344CB8AC3E}">
        <p14:creationId xmlns:p14="http://schemas.microsoft.com/office/powerpoint/2010/main" val="38356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01.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Marketing </a:t>
            </a:r>
            <a:r>
              <a:rPr lang="en-US" altLang="ko-KR" sz="2500" b="1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endParaRPr lang="en-US" altLang="ko-KR" sz="1800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11" name="Picture 2" descr="X:\2019 Works\BRAND\10. 한성F.I\2. renoma\SI\8. PPT\매장사진\마크앤로나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b="13190"/>
          <a:stretch/>
        </p:blipFill>
        <p:spPr bwMode="auto">
          <a:xfrm>
            <a:off x="7561263" y="5832145"/>
            <a:ext cx="7177610" cy="42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r="12860" b="14407"/>
          <a:stretch/>
        </p:blipFill>
        <p:spPr bwMode="auto">
          <a:xfrm>
            <a:off x="7569953" y="1381530"/>
            <a:ext cx="7201604" cy="374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52" y="1021530"/>
            <a:ext cx="2852573" cy="360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69952" y="5130676"/>
            <a:ext cx="5957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b="1" dirty="0" smtClean="0">
                <a:solidFill>
                  <a:schemeClr val="bg1">
                    <a:lumMod val="6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스코틀랜드 감성의 </a:t>
            </a:r>
            <a:r>
              <a:rPr lang="en-US" altLang="ko-KR" sz="1500" b="1" dirty="0" smtClean="0">
                <a:solidFill>
                  <a:schemeClr val="bg1">
                    <a:lumMod val="6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BLACK &amp; WHITE MODERN_</a:t>
            </a:r>
            <a:r>
              <a:rPr lang="ko-KR" altLang="en-US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타 브랜드와의  차별성 부족</a:t>
            </a:r>
            <a:endParaRPr lang="en-US" altLang="ko-KR" sz="1500" b="1" dirty="0" smtClean="0">
              <a:solidFill>
                <a:schemeClr val="bg1">
                  <a:lumMod val="50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13" y="5526967"/>
            <a:ext cx="1813160" cy="22558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569952" y="10103358"/>
            <a:ext cx="50661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solidFill>
                  <a:schemeClr val="bg1">
                    <a:lumMod val="65000"/>
                  </a:schemeClr>
                </a:solidFill>
                <a:latin typeface="-윤고딕110" pitchFamily="18" charset="-127"/>
                <a:ea typeface="-윤고딕110" pitchFamily="18" charset="-127"/>
              </a:rPr>
              <a:t>LUXURY &amp; </a:t>
            </a:r>
            <a:r>
              <a:rPr lang="en-US" altLang="ko-KR" sz="1500" b="1" dirty="0" smtClean="0">
                <a:solidFill>
                  <a:schemeClr val="bg1">
                    <a:lumMod val="65000"/>
                  </a:schemeClr>
                </a:solidFill>
                <a:latin typeface="-윤고딕110" pitchFamily="18" charset="-127"/>
                <a:ea typeface="-윤고딕110" pitchFamily="18" charset="-127"/>
              </a:rPr>
              <a:t>UNIQUE</a:t>
            </a:r>
            <a:r>
              <a:rPr lang="en-US" altLang="ko-KR" sz="1500" b="1" dirty="0" smtClean="0">
                <a:solidFill>
                  <a:schemeClr val="bg1">
                    <a:lumMod val="6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_</a:t>
            </a:r>
            <a:r>
              <a:rPr lang="ko-KR" altLang="en-US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개성이 강해서  다양한 연령층 소화 한계</a:t>
            </a:r>
            <a:endParaRPr lang="en-US" altLang="ko-KR" sz="1500" b="1" dirty="0" smtClean="0">
              <a:solidFill>
                <a:schemeClr val="bg1">
                  <a:lumMod val="50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pic>
        <p:nvPicPr>
          <p:cNvPr id="3074" name="Picture 2" descr="C:\Users\user\Desktop\data_design_data_design_타이틀리스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28903" r="14202" b="32177"/>
          <a:stretch/>
        </p:blipFill>
        <p:spPr bwMode="auto">
          <a:xfrm>
            <a:off x="252450" y="5346700"/>
            <a:ext cx="1368152" cy="48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2019 Works\BRAND\10. 한성F.I\2. renoma\SI\8. PPT\매장사진\타이틀리스트\TG-원단공장방문-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" y="5832144"/>
            <a:ext cx="7082059" cy="429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0462" y="10103358"/>
            <a:ext cx="34494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solidFill>
                  <a:schemeClr val="bg1">
                    <a:lumMod val="65000"/>
                  </a:schemeClr>
                </a:solidFill>
                <a:latin typeface="-윤고딕110" pitchFamily="18" charset="-127"/>
                <a:ea typeface="-윤고딕110" pitchFamily="18" charset="-127"/>
              </a:rPr>
              <a:t>BLACK &amp; RED</a:t>
            </a:r>
            <a:r>
              <a:rPr lang="en-US" altLang="ko-KR" sz="1500" b="1" dirty="0" smtClean="0">
                <a:solidFill>
                  <a:schemeClr val="bg1">
                    <a:lumMod val="6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_</a:t>
            </a:r>
            <a:r>
              <a:rPr lang="ko-KR" altLang="en-US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고급스러움</a:t>
            </a:r>
            <a:r>
              <a:rPr lang="en-US" altLang="ko-KR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, </a:t>
            </a:r>
            <a:r>
              <a:rPr lang="ko-KR" altLang="en-US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독창성 부족</a:t>
            </a:r>
            <a:endParaRPr lang="en-US" altLang="ko-KR" sz="1500" b="1" dirty="0" smtClean="0">
              <a:solidFill>
                <a:schemeClr val="bg1">
                  <a:lumMod val="50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60462" y="1381530"/>
            <a:ext cx="7081960" cy="3749146"/>
            <a:chOff x="360462" y="1381530"/>
            <a:chExt cx="7081960" cy="3749146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87" b="20471"/>
            <a:stretch/>
          </p:blipFill>
          <p:spPr>
            <a:xfrm>
              <a:off x="360462" y="1381530"/>
              <a:ext cx="7081960" cy="3749146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188554" y="2242596"/>
              <a:ext cx="1080000" cy="252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smtClean="0">
                  <a:ea typeface="Yoon 윤고딕 520_TT" panose="02090603020101020101" pitchFamily="18" charset="-127"/>
                </a:rPr>
                <a:t>Titleist</a:t>
              </a:r>
              <a:endParaRPr lang="ko-KR" altLang="en-US" sz="1000" b="1" dirty="0">
                <a:ea typeface="Yoon 윤고딕 520_TT" panose="02090603020101020101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6546" y="1710296"/>
              <a:ext cx="1080000" cy="252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smtClean="0">
                  <a:solidFill>
                    <a:srgbClr val="FF0000"/>
                  </a:solidFill>
                  <a:ea typeface="Yoon 윤고딕 520_TT" panose="02090603020101020101" pitchFamily="18" charset="-127"/>
                </a:rPr>
                <a:t>RENOMA</a:t>
              </a:r>
              <a:endParaRPr lang="ko-KR" altLang="en-US" sz="1000" b="1" dirty="0">
                <a:solidFill>
                  <a:srgbClr val="FF0000"/>
                </a:solidFill>
                <a:ea typeface="Yoon 윤고딕 520_TT" panose="02090603020101020101" pitchFamily="18" charset="-127"/>
              </a:endParaRPr>
            </a:p>
          </p:txBody>
        </p:sp>
        <p:sp>
          <p:nvSpPr>
            <p:cNvPr id="27" name="이등변 삼각형 26"/>
            <p:cNvSpPr/>
            <p:nvPr/>
          </p:nvSpPr>
          <p:spPr>
            <a:xfrm rot="10800000">
              <a:off x="2270438" y="2291725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88554" y="2528916"/>
              <a:ext cx="1080000" cy="252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smtClean="0">
                  <a:ea typeface="Yoon 윤고딕 520_TT" panose="02090603020101020101" pitchFamily="18" charset="-127"/>
                </a:rPr>
                <a:t>NIKE GOLF</a:t>
              </a:r>
              <a:endParaRPr lang="ko-KR" altLang="en-US" sz="1000" b="1" dirty="0">
                <a:ea typeface="Yoon 윤고딕 520_TT" panose="0209060302010102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88554" y="2822572"/>
              <a:ext cx="1080000" cy="252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err="1" smtClean="0">
                  <a:ea typeface="Yoon 윤고딕 520_TT" panose="02090603020101020101" pitchFamily="18" charset="-127"/>
                </a:rPr>
                <a:t>Castelbajac</a:t>
              </a:r>
              <a:endParaRPr lang="ko-KR" altLang="en-US" sz="1000" b="1" dirty="0">
                <a:ea typeface="Yoon 윤고딕 520_TT" panose="0209060302010102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88554" y="3114480"/>
              <a:ext cx="1080000" cy="252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err="1" smtClean="0">
                  <a:ea typeface="Yoon 윤고딕 520_TT" panose="02090603020101020101" pitchFamily="18" charset="-127"/>
                </a:rPr>
                <a:t>Munsingwear</a:t>
              </a:r>
              <a:endParaRPr lang="ko-KR" altLang="en-US" sz="1000" b="1" dirty="0">
                <a:ea typeface="Yoon 윤고딕 520_TT" panose="0209060302010102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32570" y="3963548"/>
              <a:ext cx="1246858" cy="24622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err="1" smtClean="0">
                  <a:ea typeface="Yoon 윤고딕 520_TT" panose="02090603020101020101" pitchFamily="18" charset="-127"/>
                </a:rPr>
                <a:t>TaylorMade</a:t>
              </a:r>
              <a:endParaRPr lang="ko-KR" altLang="en-US" sz="1000" b="1" dirty="0">
                <a:ea typeface="Yoon 윤고딕 520_TT" panose="02090603020101020101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02060" y="4622772"/>
              <a:ext cx="1210630" cy="25587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 smtClean="0">
                  <a:ea typeface="Yoon 윤고딕 520_TT" panose="02090603020101020101" pitchFamily="18" charset="-127"/>
                </a:rPr>
                <a:t>MARK &amp; LONA</a:t>
              </a:r>
              <a:endParaRPr lang="ko-KR" altLang="en-US" sz="1000" b="1" dirty="0">
                <a:ea typeface="Yoon 윤고딕 520_TT" panose="02090603020101020101" pitchFamily="18" charset="-127"/>
              </a:endParaRPr>
            </a:p>
          </p:txBody>
        </p:sp>
        <p:sp>
          <p:nvSpPr>
            <p:cNvPr id="33" name="이등변 삼각형 32"/>
            <p:cNvSpPr/>
            <p:nvPr/>
          </p:nvSpPr>
          <p:spPr>
            <a:xfrm rot="10800000">
              <a:off x="1758690" y="4870259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84798" y="3834532"/>
              <a:ext cx="1080000" cy="252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 smtClean="0">
                  <a:ea typeface="Yoon 윤고딕 520_TT" panose="02090603020101020101" pitchFamily="18" charset="-127"/>
                </a:rPr>
                <a:t>Callaway</a:t>
              </a:r>
            </a:p>
          </p:txBody>
        </p:sp>
        <p:sp>
          <p:nvSpPr>
            <p:cNvPr id="36" name="이등변 삼각형 35"/>
            <p:cNvSpPr/>
            <p:nvPr/>
          </p:nvSpPr>
          <p:spPr>
            <a:xfrm rot="10800000">
              <a:off x="3864549" y="4096792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33070" y="2861534"/>
              <a:ext cx="1080000" cy="25291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b="1" dirty="0" smtClean="0">
                  <a:ea typeface="Yoon 윤고딕 520_TT" panose="02090603020101020101" pitchFamily="18" charset="-127"/>
                </a:rPr>
                <a:t>St ANDREWS</a:t>
              </a:r>
            </a:p>
          </p:txBody>
        </p:sp>
        <p:sp>
          <p:nvSpPr>
            <p:cNvPr id="38" name="이등변 삼각형 37"/>
            <p:cNvSpPr/>
            <p:nvPr/>
          </p:nvSpPr>
          <p:spPr>
            <a:xfrm rot="10800000">
              <a:off x="6888537" y="2899069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이등변 삼각형 39"/>
            <p:cNvSpPr/>
            <p:nvPr/>
          </p:nvSpPr>
          <p:spPr>
            <a:xfrm rot="10800000">
              <a:off x="2270438" y="2566586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이등변 삼각형 40"/>
            <p:cNvSpPr/>
            <p:nvPr/>
          </p:nvSpPr>
          <p:spPr>
            <a:xfrm rot="10800000">
              <a:off x="2270438" y="2889194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이등변 삼각형 41"/>
            <p:cNvSpPr/>
            <p:nvPr/>
          </p:nvSpPr>
          <p:spPr>
            <a:xfrm rot="10800000">
              <a:off x="2555102" y="4018094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이등변 삼각형 42"/>
            <p:cNvSpPr/>
            <p:nvPr/>
          </p:nvSpPr>
          <p:spPr>
            <a:xfrm rot="10800000">
              <a:off x="2270438" y="3150381"/>
              <a:ext cx="142252" cy="122631"/>
            </a:xfrm>
            <a:prstGeom prst="triangle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2198356" y="1746300"/>
              <a:ext cx="142326" cy="198955"/>
              <a:chOff x="2189745" y="1728354"/>
              <a:chExt cx="142326" cy="198955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2189745" y="1728354"/>
                <a:ext cx="142326" cy="198955"/>
                <a:chOff x="3976011" y="2203441"/>
                <a:chExt cx="167872" cy="234665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44" name="타원 43"/>
                <p:cNvSpPr/>
                <p:nvPr/>
              </p:nvSpPr>
              <p:spPr>
                <a:xfrm>
                  <a:off x="3976011" y="2203441"/>
                  <a:ext cx="167872" cy="167872"/>
                </a:xfrm>
                <a:prstGeom prst="ellipse">
                  <a:avLst/>
                </a:prstGeom>
                <a:solidFill>
                  <a:srgbClr val="FF0000"/>
                </a:solidFill>
                <a:ln w="254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이등변 삼각형 44"/>
                <p:cNvSpPr/>
                <p:nvPr/>
              </p:nvSpPr>
              <p:spPr>
                <a:xfrm rot="10800000">
                  <a:off x="3981696" y="2304520"/>
                  <a:ext cx="154959" cy="133586"/>
                </a:xfrm>
                <a:prstGeom prst="triangle">
                  <a:avLst/>
                </a:prstGeom>
                <a:solidFill>
                  <a:srgbClr val="FF0000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  <p:sp>
            <p:nvSpPr>
              <p:cNvPr id="39" name="타원 38"/>
              <p:cNvSpPr/>
              <p:nvPr/>
            </p:nvSpPr>
            <p:spPr>
              <a:xfrm>
                <a:off x="2229581" y="1767775"/>
                <a:ext cx="62727" cy="63484"/>
              </a:xfrm>
              <a:prstGeom prst="ellipse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02.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Design </a:t>
            </a:r>
            <a:r>
              <a:rPr lang="en-US" altLang="ko-KR" sz="2500" b="1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Concept</a:t>
            </a:r>
            <a:endParaRPr lang="en-US" altLang="ko-KR" sz="1800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13" name="Picture 5" descr="X:\2018 Works\BRAND\ETC\지오바니 발렌티노\1. IMAGE\VLTN\캡처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3800" r="6057" b="4213"/>
          <a:stretch/>
        </p:blipFill>
        <p:spPr bwMode="auto">
          <a:xfrm>
            <a:off x="10390443" y="3152715"/>
            <a:ext cx="4369120" cy="322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4914" y="2829548"/>
            <a:ext cx="18146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·</a:t>
            </a:r>
            <a:r>
              <a:rPr lang="en-US" altLang="ko-KR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TONE &amp; MANNER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1685" y="2829548"/>
            <a:ext cx="18101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solidFill>
                  <a:schemeClr val="bg1">
                    <a:lumMod val="5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·CONCEPT IMAGE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7981" y="1782304"/>
            <a:ext cx="63465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b="1" i="1" dirty="0" smtClean="0">
                <a:latin typeface="Yoon 윤고딕 520_TT" pitchFamily="18" charset="-127"/>
                <a:ea typeface="Yoon 윤고딕 520_TT" pitchFamily="18" charset="-127"/>
              </a:rPr>
              <a:t>Luxury,  Modern, Chic, </a:t>
            </a:r>
            <a:r>
              <a:rPr lang="ko-KR" altLang="en-US" sz="3500" b="1" i="1" dirty="0" smtClean="0">
                <a:latin typeface="Yoon 윤고딕 520_TT" pitchFamily="18" charset="-127"/>
                <a:ea typeface="Yoon 윤고딕 520_TT" pitchFamily="18" charset="-127"/>
              </a:rPr>
              <a:t>그 이상</a:t>
            </a:r>
            <a:endParaRPr lang="en-US" altLang="ko-KR" sz="3500" b="1" i="1" dirty="0" smtClean="0">
              <a:latin typeface="Yoon 윤고딕 520_TT" pitchFamily="18" charset="-127"/>
              <a:ea typeface="Yoon 윤고딕 520_TT" pitchFamily="18" charset="-127"/>
            </a:endParaRPr>
          </a:p>
        </p:txBody>
      </p:sp>
      <p:pic>
        <p:nvPicPr>
          <p:cNvPr id="1027" name="Picture 3" descr="X:\2018 Works\BRAND\ETC\지오바니 발렌티노\1. IMAGE\20180625_1605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7" b="3702"/>
          <a:stretch/>
        </p:blipFill>
        <p:spPr bwMode="auto">
          <a:xfrm>
            <a:off x="10400590" y="6511696"/>
            <a:ext cx="4374050" cy="34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:\2018 Works\BRAND\ETC\지오바니 발렌티노\1. IMAGE\FACADE\GV파사드(1005)\900b8b74c3ee40dcff4124146189927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85" y="3152714"/>
            <a:ext cx="5322677" cy="68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342856" y="3152713"/>
            <a:ext cx="4112203" cy="6813025"/>
            <a:chOff x="342856" y="3175849"/>
            <a:chExt cx="4112203" cy="681302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-1007555" y="4535014"/>
              <a:ext cx="6813025" cy="409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1" t="12506" r="8149" b="10041"/>
            <a:stretch/>
          </p:blipFill>
          <p:spPr bwMode="auto">
            <a:xfrm>
              <a:off x="342856" y="4050555"/>
              <a:ext cx="4112203" cy="5292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062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279575" y="2286361"/>
            <a:ext cx="10435692" cy="6863606"/>
            <a:chOff x="2279575" y="2286361"/>
            <a:chExt cx="10435692" cy="6863606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4464918" y="2286361"/>
              <a:ext cx="3456384" cy="11521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모서리가 둥근 직사각형 64"/>
            <p:cNvSpPr/>
            <p:nvPr/>
          </p:nvSpPr>
          <p:spPr>
            <a:xfrm rot="5400000">
              <a:off x="11018857" y="6746634"/>
              <a:ext cx="1731203" cy="16616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모서리가 둥근 직사각형 65"/>
            <p:cNvSpPr/>
            <p:nvPr/>
          </p:nvSpPr>
          <p:spPr>
            <a:xfrm rot="5400000">
              <a:off x="10027536" y="4572614"/>
              <a:ext cx="3132348" cy="1152127"/>
            </a:xfrm>
            <a:prstGeom prst="roundRect">
              <a:avLst/>
            </a:prstGeom>
            <a:solidFill>
              <a:srgbClr val="FFC000">
                <a:alpha val="10000"/>
              </a:srgb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10552333" y="3906540"/>
              <a:ext cx="465313" cy="648073"/>
            </a:xfrm>
            <a:prstGeom prst="round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모서리가 둥근 직사각형 67"/>
            <p:cNvSpPr/>
            <p:nvPr/>
          </p:nvSpPr>
          <p:spPr>
            <a:xfrm>
              <a:off x="10552333" y="5316212"/>
              <a:ext cx="465313" cy="1359625"/>
            </a:xfrm>
            <a:prstGeom prst="round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타원 27"/>
            <p:cNvSpPr/>
            <p:nvPr/>
          </p:nvSpPr>
          <p:spPr>
            <a:xfrm rot="16200000">
              <a:off x="7471221" y="756159"/>
              <a:ext cx="1044117" cy="6192749"/>
            </a:xfrm>
            <a:custGeom>
              <a:avLst/>
              <a:gdLst>
                <a:gd name="connsiteX0" fmla="*/ 0 w 964493"/>
                <a:gd name="connsiteY0" fmla="*/ 1844493 h 3688986"/>
                <a:gd name="connsiteX1" fmla="*/ 482247 w 964493"/>
                <a:gd name="connsiteY1" fmla="*/ 0 h 3688986"/>
                <a:gd name="connsiteX2" fmla="*/ 964494 w 964493"/>
                <a:gd name="connsiteY2" fmla="*/ 1844493 h 3688986"/>
                <a:gd name="connsiteX3" fmla="*/ 482247 w 964493"/>
                <a:gd name="connsiteY3" fmla="*/ 3688986 h 3688986"/>
                <a:gd name="connsiteX4" fmla="*/ 0 w 964493"/>
                <a:gd name="connsiteY4" fmla="*/ 1844493 h 3688986"/>
                <a:gd name="connsiteX0" fmla="*/ 0 w 964494"/>
                <a:gd name="connsiteY0" fmla="*/ 1844493 h 3689110"/>
                <a:gd name="connsiteX1" fmla="*/ 482247 w 964494"/>
                <a:gd name="connsiteY1" fmla="*/ 0 h 3689110"/>
                <a:gd name="connsiteX2" fmla="*/ 964494 w 964494"/>
                <a:gd name="connsiteY2" fmla="*/ 1844493 h 3689110"/>
                <a:gd name="connsiteX3" fmla="*/ 482247 w 964494"/>
                <a:gd name="connsiteY3" fmla="*/ 3688986 h 3689110"/>
                <a:gd name="connsiteX4" fmla="*/ 0 w 964494"/>
                <a:gd name="connsiteY4" fmla="*/ 1844493 h 3689110"/>
                <a:gd name="connsiteX0" fmla="*/ 0 w 964494"/>
                <a:gd name="connsiteY0" fmla="*/ 1844493 h 3689110"/>
                <a:gd name="connsiteX1" fmla="*/ 482247 w 964494"/>
                <a:gd name="connsiteY1" fmla="*/ 0 h 3689110"/>
                <a:gd name="connsiteX2" fmla="*/ 964494 w 964494"/>
                <a:gd name="connsiteY2" fmla="*/ 1844493 h 3689110"/>
                <a:gd name="connsiteX3" fmla="*/ 482247 w 964494"/>
                <a:gd name="connsiteY3" fmla="*/ 3688986 h 3689110"/>
                <a:gd name="connsiteX4" fmla="*/ 0 w 964494"/>
                <a:gd name="connsiteY4" fmla="*/ 1844493 h 368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494" h="3689110">
                  <a:moveTo>
                    <a:pt x="0" y="1844493"/>
                  </a:moveTo>
                  <a:cubicBezTo>
                    <a:pt x="0" y="825808"/>
                    <a:pt x="49654" y="0"/>
                    <a:pt x="482247" y="0"/>
                  </a:cubicBezTo>
                  <a:cubicBezTo>
                    <a:pt x="914840" y="0"/>
                    <a:pt x="964494" y="825808"/>
                    <a:pt x="964494" y="1844493"/>
                  </a:cubicBezTo>
                  <a:cubicBezTo>
                    <a:pt x="964494" y="2863178"/>
                    <a:pt x="926715" y="3700865"/>
                    <a:pt x="482247" y="3688986"/>
                  </a:cubicBezTo>
                  <a:cubicBezTo>
                    <a:pt x="37779" y="3677107"/>
                    <a:pt x="0" y="2863178"/>
                    <a:pt x="0" y="1844493"/>
                  </a:cubicBezTo>
                  <a:close/>
                </a:path>
              </a:pathLst>
            </a:custGeom>
            <a:solidFill>
              <a:srgbClr val="FFFF99">
                <a:alpha val="20000"/>
              </a:srgb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타원 69"/>
            <p:cNvSpPr/>
            <p:nvPr/>
          </p:nvSpPr>
          <p:spPr>
            <a:xfrm>
              <a:off x="2279575" y="8301150"/>
              <a:ext cx="3121389" cy="848817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1" name="타원 70"/>
            <p:cNvSpPr/>
            <p:nvPr/>
          </p:nvSpPr>
          <p:spPr>
            <a:xfrm>
              <a:off x="6445138" y="8278303"/>
              <a:ext cx="3121389" cy="848817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2" name="타원 44"/>
            <p:cNvSpPr/>
            <p:nvPr/>
          </p:nvSpPr>
          <p:spPr>
            <a:xfrm>
              <a:off x="4068874" y="3582503"/>
              <a:ext cx="756023" cy="4788533"/>
            </a:xfrm>
            <a:custGeom>
              <a:avLst/>
              <a:gdLst>
                <a:gd name="connsiteX0" fmla="*/ 0 w 1980220"/>
                <a:gd name="connsiteY0" fmla="*/ 2797950 h 5595900"/>
                <a:gd name="connsiteX1" fmla="*/ 990110 w 1980220"/>
                <a:gd name="connsiteY1" fmla="*/ 0 h 5595900"/>
                <a:gd name="connsiteX2" fmla="*/ 1980220 w 1980220"/>
                <a:gd name="connsiteY2" fmla="*/ 2797950 h 5595900"/>
                <a:gd name="connsiteX3" fmla="*/ 990110 w 1980220"/>
                <a:gd name="connsiteY3" fmla="*/ 5595900 h 5595900"/>
                <a:gd name="connsiteX4" fmla="*/ 0 w 1980220"/>
                <a:gd name="connsiteY4" fmla="*/ 2797950 h 5595900"/>
                <a:gd name="connsiteX0" fmla="*/ 3402 w 1987024"/>
                <a:gd name="connsiteY0" fmla="*/ 2797950 h 5595900"/>
                <a:gd name="connsiteX1" fmla="*/ 993512 w 1987024"/>
                <a:gd name="connsiteY1" fmla="*/ 0 h 5595900"/>
                <a:gd name="connsiteX2" fmla="*/ 1983622 w 1987024"/>
                <a:gd name="connsiteY2" fmla="*/ 2797950 h 5595900"/>
                <a:gd name="connsiteX3" fmla="*/ 993512 w 1987024"/>
                <a:gd name="connsiteY3" fmla="*/ 5595900 h 5595900"/>
                <a:gd name="connsiteX4" fmla="*/ 3402 w 1987024"/>
                <a:gd name="connsiteY4" fmla="*/ 2797950 h 5595900"/>
                <a:gd name="connsiteX0" fmla="*/ 3402 w 1987024"/>
                <a:gd name="connsiteY0" fmla="*/ 2799889 h 5597839"/>
                <a:gd name="connsiteX1" fmla="*/ 993512 w 1987024"/>
                <a:gd name="connsiteY1" fmla="*/ 1939 h 5597839"/>
                <a:gd name="connsiteX2" fmla="*/ 1983622 w 1987024"/>
                <a:gd name="connsiteY2" fmla="*/ 2799889 h 5597839"/>
                <a:gd name="connsiteX3" fmla="*/ 993512 w 1987024"/>
                <a:gd name="connsiteY3" fmla="*/ 5597839 h 5597839"/>
                <a:gd name="connsiteX4" fmla="*/ 3402 w 1987024"/>
                <a:gd name="connsiteY4" fmla="*/ 2799889 h 559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024" h="5597839">
                  <a:moveTo>
                    <a:pt x="3402" y="2799889"/>
                  </a:moveTo>
                  <a:cubicBezTo>
                    <a:pt x="3402" y="1254624"/>
                    <a:pt x="-75825" y="61315"/>
                    <a:pt x="993512" y="1939"/>
                  </a:cubicBezTo>
                  <a:cubicBezTo>
                    <a:pt x="2062849" y="-57437"/>
                    <a:pt x="1983622" y="1254624"/>
                    <a:pt x="1983622" y="2799889"/>
                  </a:cubicBezTo>
                  <a:cubicBezTo>
                    <a:pt x="1983622" y="4345154"/>
                    <a:pt x="2098475" y="5597839"/>
                    <a:pt x="993512" y="5597839"/>
                  </a:cubicBezTo>
                  <a:cubicBezTo>
                    <a:pt x="-111451" y="5597839"/>
                    <a:pt x="3402" y="4345154"/>
                    <a:pt x="3402" y="279988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타원 44"/>
            <p:cNvSpPr/>
            <p:nvPr/>
          </p:nvSpPr>
          <p:spPr>
            <a:xfrm>
              <a:off x="10390876" y="6467053"/>
              <a:ext cx="756023" cy="2480047"/>
            </a:xfrm>
            <a:custGeom>
              <a:avLst/>
              <a:gdLst>
                <a:gd name="connsiteX0" fmla="*/ 0 w 1980220"/>
                <a:gd name="connsiteY0" fmla="*/ 2797950 h 5595900"/>
                <a:gd name="connsiteX1" fmla="*/ 990110 w 1980220"/>
                <a:gd name="connsiteY1" fmla="*/ 0 h 5595900"/>
                <a:gd name="connsiteX2" fmla="*/ 1980220 w 1980220"/>
                <a:gd name="connsiteY2" fmla="*/ 2797950 h 5595900"/>
                <a:gd name="connsiteX3" fmla="*/ 990110 w 1980220"/>
                <a:gd name="connsiteY3" fmla="*/ 5595900 h 5595900"/>
                <a:gd name="connsiteX4" fmla="*/ 0 w 1980220"/>
                <a:gd name="connsiteY4" fmla="*/ 2797950 h 5595900"/>
                <a:gd name="connsiteX0" fmla="*/ 3402 w 1987024"/>
                <a:gd name="connsiteY0" fmla="*/ 2797950 h 5595900"/>
                <a:gd name="connsiteX1" fmla="*/ 993512 w 1987024"/>
                <a:gd name="connsiteY1" fmla="*/ 0 h 5595900"/>
                <a:gd name="connsiteX2" fmla="*/ 1983622 w 1987024"/>
                <a:gd name="connsiteY2" fmla="*/ 2797950 h 5595900"/>
                <a:gd name="connsiteX3" fmla="*/ 993512 w 1987024"/>
                <a:gd name="connsiteY3" fmla="*/ 5595900 h 5595900"/>
                <a:gd name="connsiteX4" fmla="*/ 3402 w 1987024"/>
                <a:gd name="connsiteY4" fmla="*/ 2797950 h 5595900"/>
                <a:gd name="connsiteX0" fmla="*/ 3402 w 1987024"/>
                <a:gd name="connsiteY0" fmla="*/ 2799889 h 5597839"/>
                <a:gd name="connsiteX1" fmla="*/ 993512 w 1987024"/>
                <a:gd name="connsiteY1" fmla="*/ 1939 h 5597839"/>
                <a:gd name="connsiteX2" fmla="*/ 1983622 w 1987024"/>
                <a:gd name="connsiteY2" fmla="*/ 2799889 h 5597839"/>
                <a:gd name="connsiteX3" fmla="*/ 993512 w 1987024"/>
                <a:gd name="connsiteY3" fmla="*/ 5597839 h 5597839"/>
                <a:gd name="connsiteX4" fmla="*/ 3402 w 1987024"/>
                <a:gd name="connsiteY4" fmla="*/ 2799889 h 559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024" h="5597839">
                  <a:moveTo>
                    <a:pt x="3402" y="2799889"/>
                  </a:moveTo>
                  <a:cubicBezTo>
                    <a:pt x="3402" y="1254624"/>
                    <a:pt x="-75825" y="61315"/>
                    <a:pt x="993512" y="1939"/>
                  </a:cubicBezTo>
                  <a:cubicBezTo>
                    <a:pt x="2062849" y="-57437"/>
                    <a:pt x="1983622" y="1254624"/>
                    <a:pt x="1983622" y="2799889"/>
                  </a:cubicBezTo>
                  <a:cubicBezTo>
                    <a:pt x="1983622" y="4345154"/>
                    <a:pt x="2098475" y="5597839"/>
                    <a:pt x="993512" y="5597839"/>
                  </a:cubicBezTo>
                  <a:cubicBezTo>
                    <a:pt x="-111451" y="5597839"/>
                    <a:pt x="3402" y="4345154"/>
                    <a:pt x="3402" y="279988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타원 44"/>
            <p:cNvSpPr/>
            <p:nvPr/>
          </p:nvSpPr>
          <p:spPr>
            <a:xfrm rot="5400000">
              <a:off x="9675183" y="7640580"/>
              <a:ext cx="756023" cy="1280831"/>
            </a:xfrm>
            <a:custGeom>
              <a:avLst/>
              <a:gdLst>
                <a:gd name="connsiteX0" fmla="*/ 0 w 1980220"/>
                <a:gd name="connsiteY0" fmla="*/ 2797950 h 5595900"/>
                <a:gd name="connsiteX1" fmla="*/ 990110 w 1980220"/>
                <a:gd name="connsiteY1" fmla="*/ 0 h 5595900"/>
                <a:gd name="connsiteX2" fmla="*/ 1980220 w 1980220"/>
                <a:gd name="connsiteY2" fmla="*/ 2797950 h 5595900"/>
                <a:gd name="connsiteX3" fmla="*/ 990110 w 1980220"/>
                <a:gd name="connsiteY3" fmla="*/ 5595900 h 5595900"/>
                <a:gd name="connsiteX4" fmla="*/ 0 w 1980220"/>
                <a:gd name="connsiteY4" fmla="*/ 2797950 h 5595900"/>
                <a:gd name="connsiteX0" fmla="*/ 3402 w 1987024"/>
                <a:gd name="connsiteY0" fmla="*/ 2797950 h 5595900"/>
                <a:gd name="connsiteX1" fmla="*/ 993512 w 1987024"/>
                <a:gd name="connsiteY1" fmla="*/ 0 h 5595900"/>
                <a:gd name="connsiteX2" fmla="*/ 1983622 w 1987024"/>
                <a:gd name="connsiteY2" fmla="*/ 2797950 h 5595900"/>
                <a:gd name="connsiteX3" fmla="*/ 993512 w 1987024"/>
                <a:gd name="connsiteY3" fmla="*/ 5595900 h 5595900"/>
                <a:gd name="connsiteX4" fmla="*/ 3402 w 1987024"/>
                <a:gd name="connsiteY4" fmla="*/ 2797950 h 5595900"/>
                <a:gd name="connsiteX0" fmla="*/ 3402 w 1987024"/>
                <a:gd name="connsiteY0" fmla="*/ 2799889 h 5597839"/>
                <a:gd name="connsiteX1" fmla="*/ 993512 w 1987024"/>
                <a:gd name="connsiteY1" fmla="*/ 1939 h 5597839"/>
                <a:gd name="connsiteX2" fmla="*/ 1983622 w 1987024"/>
                <a:gd name="connsiteY2" fmla="*/ 2799889 h 5597839"/>
                <a:gd name="connsiteX3" fmla="*/ 993512 w 1987024"/>
                <a:gd name="connsiteY3" fmla="*/ 5597839 h 5597839"/>
                <a:gd name="connsiteX4" fmla="*/ 3402 w 1987024"/>
                <a:gd name="connsiteY4" fmla="*/ 2799889 h 559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024" h="5597839">
                  <a:moveTo>
                    <a:pt x="3402" y="2799889"/>
                  </a:moveTo>
                  <a:cubicBezTo>
                    <a:pt x="3402" y="1254624"/>
                    <a:pt x="-75825" y="61315"/>
                    <a:pt x="993512" y="1939"/>
                  </a:cubicBezTo>
                  <a:cubicBezTo>
                    <a:pt x="2062849" y="-57437"/>
                    <a:pt x="1983622" y="1254624"/>
                    <a:pt x="1983622" y="2799889"/>
                  </a:cubicBezTo>
                  <a:cubicBezTo>
                    <a:pt x="1983622" y="4345154"/>
                    <a:pt x="2098475" y="5597839"/>
                    <a:pt x="993512" y="5597839"/>
                  </a:cubicBezTo>
                  <a:cubicBezTo>
                    <a:pt x="-111451" y="5597839"/>
                    <a:pt x="3402" y="4345154"/>
                    <a:pt x="3402" y="279988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121" y="1657588"/>
            <a:ext cx="10936282" cy="81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직사각형 7"/>
          <p:cNvSpPr/>
          <p:nvPr/>
        </p:nvSpPr>
        <p:spPr>
          <a:xfrm rot="2700000">
            <a:off x="5558609" y="9612796"/>
            <a:ext cx="760893" cy="760893"/>
          </a:xfrm>
          <a:custGeom>
            <a:avLst/>
            <a:gdLst>
              <a:gd name="connsiteX0" fmla="*/ 0 w 396044"/>
              <a:gd name="connsiteY0" fmla="*/ 0 h 396044"/>
              <a:gd name="connsiteX1" fmla="*/ 396044 w 396044"/>
              <a:gd name="connsiteY1" fmla="*/ 0 h 396044"/>
              <a:gd name="connsiteX2" fmla="*/ 396044 w 396044"/>
              <a:gd name="connsiteY2" fmla="*/ 396044 h 396044"/>
              <a:gd name="connsiteX3" fmla="*/ 0 w 396044"/>
              <a:gd name="connsiteY3" fmla="*/ 396044 h 396044"/>
              <a:gd name="connsiteX4" fmla="*/ 0 w 396044"/>
              <a:gd name="connsiteY4" fmla="*/ 0 h 396044"/>
              <a:gd name="connsiteX0" fmla="*/ 0 w 396044"/>
              <a:gd name="connsiteY0" fmla="*/ 0 h 396044"/>
              <a:gd name="connsiteX1" fmla="*/ 396044 w 396044"/>
              <a:gd name="connsiteY1" fmla="*/ 0 h 396044"/>
              <a:gd name="connsiteX2" fmla="*/ 0 w 396044"/>
              <a:gd name="connsiteY2" fmla="*/ 396044 h 396044"/>
              <a:gd name="connsiteX3" fmla="*/ 0 w 396044"/>
              <a:gd name="connsiteY3" fmla="*/ 0 h 3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44" h="396044">
                <a:moveTo>
                  <a:pt x="0" y="0"/>
                </a:moveTo>
                <a:lnTo>
                  <a:pt x="396044" y="0"/>
                </a:lnTo>
                <a:lnTo>
                  <a:pt x="0" y="39604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70000"/>
                </a:srgbClr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bg1">
                    <a:lumMod val="75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bg1">
                  <a:lumMod val="75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57340" y="306388"/>
            <a:ext cx="6824001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ea typeface="HY강M" pitchFamily="18" charset="-127"/>
              </a:rPr>
              <a:t>Zoning </a:t>
            </a:r>
            <a:r>
              <a:rPr lang="en-US" altLang="ko-KR" sz="1800" dirty="0">
                <a:ln w="12700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ea typeface="HY강M" pitchFamily="18" charset="-127"/>
              </a:rPr>
              <a:t>Plan</a:t>
            </a: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0922" y="3618508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Mirror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377686" y="4745665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Mirror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17646" y="3845565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Fitting room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17646" y="5645765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Fitting room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543532" y="7218908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Storage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45038" y="984720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rgbClr val="FF0000"/>
                </a:solidFill>
                <a:latin typeface="Yoon 윤고딕 520_TT" pitchFamily="18" charset="-127"/>
                <a:ea typeface="Yoon 윤고딕 520_TT" pitchFamily="18" charset="-127"/>
              </a:rPr>
              <a:t>Main</a:t>
            </a:r>
          </a:p>
          <a:p>
            <a:pPr algn="ctr"/>
            <a:r>
              <a:rPr lang="en-US" altLang="ko-KR" sz="1200" b="1" i="1" dirty="0" smtClean="0">
                <a:solidFill>
                  <a:srgbClr val="FF0000"/>
                </a:solidFill>
                <a:latin typeface="Yoon 윤고딕 520_TT" pitchFamily="18" charset="-127"/>
                <a:ea typeface="Yoon 윤고딕 520_TT" pitchFamily="18" charset="-127"/>
              </a:rPr>
              <a:t>Entrance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78538" y="120624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rgbClr val="FF0000"/>
                </a:solidFill>
                <a:latin typeface="Yoon 윤고딕 520_TT" pitchFamily="18" charset="-127"/>
                <a:ea typeface="Yoon 윤고딕 520_TT" pitchFamily="18" charset="-127"/>
              </a:rPr>
              <a:t>Entrance</a:t>
            </a:r>
          </a:p>
          <a:p>
            <a:pPr algn="ctr"/>
            <a:r>
              <a:rPr lang="en-US" altLang="ko-KR" sz="1200" b="1" i="1" dirty="0" smtClean="0">
                <a:solidFill>
                  <a:srgbClr val="FF0000"/>
                </a:solidFill>
                <a:latin typeface="Yoon 윤고딕 520_TT" pitchFamily="18" charset="-127"/>
                <a:ea typeface="Yoon 윤고딕 520_TT" pitchFamily="18" charset="-127"/>
              </a:rPr>
              <a:t>Parking area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62424" y="2657433"/>
            <a:ext cx="854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Rest room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17446" y="5022664"/>
            <a:ext cx="729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휴게공간</a:t>
            </a:r>
            <a:endParaRPr lang="en-US" altLang="ko-KR" sz="1200" b="1" i="1" dirty="0" smtClean="0">
              <a:solidFill>
                <a:schemeClr val="bg1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17146" y="6905905"/>
            <a:ext cx="665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>
                    <a:lumMod val="9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Monitor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1222" y="5933797"/>
            <a:ext cx="774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V,P Zone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63443" y="8587060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Show window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13290" y="8587060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Show window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153550" y="5850756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>
                    <a:lumMod val="9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ACC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60556" y="3906540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Main wall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49996" y="4097593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>
                    <a:lumMod val="9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ACC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77859" y="3953577"/>
            <a:ext cx="44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V.P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64860" y="5861789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Sub wall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741487" y="7661989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Sub wall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411806" y="4637653"/>
            <a:ext cx="697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Counter</a:t>
            </a:r>
          </a:p>
        </p:txBody>
      </p:sp>
      <p:sp>
        <p:nvSpPr>
          <p:cNvPr id="62" name="직사각형 7"/>
          <p:cNvSpPr/>
          <p:nvPr/>
        </p:nvSpPr>
        <p:spPr>
          <a:xfrm rot="13500000">
            <a:off x="7286801" y="1223864"/>
            <a:ext cx="760893" cy="760893"/>
          </a:xfrm>
          <a:custGeom>
            <a:avLst/>
            <a:gdLst>
              <a:gd name="connsiteX0" fmla="*/ 0 w 396044"/>
              <a:gd name="connsiteY0" fmla="*/ 0 h 396044"/>
              <a:gd name="connsiteX1" fmla="*/ 396044 w 396044"/>
              <a:gd name="connsiteY1" fmla="*/ 0 h 396044"/>
              <a:gd name="connsiteX2" fmla="*/ 396044 w 396044"/>
              <a:gd name="connsiteY2" fmla="*/ 396044 h 396044"/>
              <a:gd name="connsiteX3" fmla="*/ 0 w 396044"/>
              <a:gd name="connsiteY3" fmla="*/ 396044 h 396044"/>
              <a:gd name="connsiteX4" fmla="*/ 0 w 396044"/>
              <a:gd name="connsiteY4" fmla="*/ 0 h 396044"/>
              <a:gd name="connsiteX0" fmla="*/ 0 w 396044"/>
              <a:gd name="connsiteY0" fmla="*/ 0 h 396044"/>
              <a:gd name="connsiteX1" fmla="*/ 396044 w 396044"/>
              <a:gd name="connsiteY1" fmla="*/ 0 h 396044"/>
              <a:gd name="connsiteX2" fmla="*/ 0 w 396044"/>
              <a:gd name="connsiteY2" fmla="*/ 396044 h 396044"/>
              <a:gd name="connsiteX3" fmla="*/ 0 w 396044"/>
              <a:gd name="connsiteY3" fmla="*/ 0 h 3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44" h="396044">
                <a:moveTo>
                  <a:pt x="0" y="0"/>
                </a:moveTo>
                <a:lnTo>
                  <a:pt x="396044" y="0"/>
                </a:lnTo>
                <a:lnTo>
                  <a:pt x="0" y="39604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70000"/>
                </a:srgbClr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>
                <a:solidFill>
                  <a:schemeClr val="bg1">
                    <a:lumMod val="75000"/>
                  </a:schemeClr>
                </a:solidFill>
              </a:rPr>
              <a:pPr/>
              <a:t>5</a:t>
            </a:fld>
            <a:endParaRPr lang="ko-KR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69074" y="3834532"/>
            <a:ext cx="619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Visual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20245" y="3834532"/>
            <a:ext cx="79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err="1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Hypervsn</a:t>
            </a:r>
            <a:endParaRPr lang="en-US" altLang="ko-KR" sz="1200" b="1" i="1" dirty="0" smtClean="0">
              <a:solidFill>
                <a:schemeClr val="bg1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81242" y="3834532"/>
            <a:ext cx="619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Visual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49094" y="8377423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History or</a:t>
            </a:r>
          </a:p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concept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06420" y="8551056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Logo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06620" y="3618508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702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794" r="4759" b="2868"/>
          <a:stretch/>
        </p:blipFill>
        <p:spPr bwMode="auto">
          <a:xfrm>
            <a:off x="720724" y="612775"/>
            <a:ext cx="136810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Floor Plan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54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6871" r="4759" b="2831"/>
          <a:stretch/>
        </p:blipFill>
        <p:spPr bwMode="auto">
          <a:xfrm>
            <a:off x="720724" y="1044575"/>
            <a:ext cx="13681076" cy="964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Elevation _ Facade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536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831" r="4759" b="2831"/>
          <a:stretch/>
        </p:blipFill>
        <p:spPr bwMode="auto">
          <a:xfrm>
            <a:off x="720724" y="612775"/>
            <a:ext cx="136810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Elevation _ A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2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810" r="4759" b="2831"/>
          <a:stretch/>
        </p:blipFill>
        <p:spPr bwMode="auto">
          <a:xfrm>
            <a:off x="720724" y="610565"/>
            <a:ext cx="13681076" cy="1008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20724" y="0"/>
            <a:ext cx="5680076" cy="30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INTERIOR DESIGN PROPOSAL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57340" y="306388"/>
            <a:ext cx="1294446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000" b="1" dirty="0" smtClean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2500" b="1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 </a:t>
            </a:r>
            <a:r>
              <a:rPr lang="en-US" altLang="ko-KR" sz="1800" dirty="0" smtClean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HY강M" pitchFamily="18" charset="-127"/>
              </a:rPr>
              <a:t>Elevation _ B</a:t>
            </a:r>
            <a:endParaRPr lang="en-US" altLang="ko-KR" sz="180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HY강M" pitchFamily="18" charset="-127"/>
            </a:endParaRPr>
          </a:p>
          <a:p>
            <a:endParaRPr lang="ko-KR" altLang="en-US" sz="1500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37250" y="304179"/>
            <a:ext cx="72009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03.</a:t>
            </a:r>
            <a:endParaRPr lang="ko-KR" altLang="en-US" sz="3500" b="1" dirty="0">
              <a:ln w="127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32C5-F099-4DD9-A415-AF2CF42E9459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364</Words>
  <Application>Microsoft Office PowerPoint</Application>
  <PresentationFormat>사용자 지정</PresentationFormat>
  <Paragraphs>176</Paragraphs>
  <Slides>21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굴림</vt:lpstr>
      <vt:lpstr>Arial</vt:lpstr>
      <vt:lpstr>Yoon 윤고딕 520_TT</vt:lpstr>
      <vt:lpstr>-윤고딕340</vt:lpstr>
      <vt:lpstr>HY강M</vt:lpstr>
      <vt:lpstr>-윤고딕110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142</cp:revision>
  <dcterms:created xsi:type="dcterms:W3CDTF">2018-09-13T12:36:18Z</dcterms:created>
  <dcterms:modified xsi:type="dcterms:W3CDTF">2019-05-22T05:44:15Z</dcterms:modified>
</cp:coreProperties>
</file>